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Lora Medium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LoraMedium-bold.fntdata"/><Relationship Id="rId23" Type="http://schemas.openxmlformats.org/officeDocument/2006/relationships/font" Target="fonts/LoraMedium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oraMedium-boldItalic.fntdata"/><Relationship Id="rId25" Type="http://schemas.openxmlformats.org/officeDocument/2006/relationships/font" Target="fonts/LoraMedium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0351b92e28_6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0351b92e28_6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0351b92e28_6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0351b92e28_6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0351b92e28_6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0351b92e28_6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351b92e28_6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351b92e28_6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0351b92e28_6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0351b92e28_6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0351b92e28_6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10351b92e28_6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351b92e28_6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0351b92e28_6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0351b92e28_6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0351b92e28_6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0351b92e28_6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0351b92e28_6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0351b92e28_6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0351b92e28_6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351b92e28_6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0351b92e28_6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10351b92e28_6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10351b92e28_6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086175" y="937850"/>
            <a:ext cx="6005400" cy="133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latin typeface="Lato"/>
                <a:ea typeface="Lato"/>
                <a:cs typeface="Lato"/>
                <a:sym typeface="Lato"/>
              </a:rPr>
              <a:t>Analysis on</a:t>
            </a:r>
            <a:endParaRPr b="1" sz="2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latin typeface="Lato"/>
                <a:ea typeface="Lato"/>
                <a:cs typeface="Lato"/>
                <a:sym typeface="Lato"/>
              </a:rPr>
              <a:t> Accidental Deaths and Suicide  </a:t>
            </a:r>
            <a:endParaRPr b="1" sz="2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800">
                <a:latin typeface="Lato"/>
                <a:ea typeface="Lato"/>
                <a:cs typeface="Lato"/>
                <a:sym typeface="Lato"/>
              </a:rPr>
              <a:t>In India</a:t>
            </a:r>
            <a:endParaRPr b="1" sz="2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9" name="Google Shape;229;p17"/>
          <p:cNvSpPr txBox="1"/>
          <p:nvPr/>
        </p:nvSpPr>
        <p:spPr>
          <a:xfrm>
            <a:off x="3091950" y="146100"/>
            <a:ext cx="34920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 u="sng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CS685 Project </a:t>
            </a:r>
            <a:endParaRPr b="1" sz="3500" u="sng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5888650" y="3200725"/>
            <a:ext cx="34920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u="sng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Group-20</a:t>
            </a: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Manjyot Singh Nanra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Akshay Kumar Chittora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Jeet Sarangi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Akash Dayanand Chavan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Lato"/>
              <a:buChar char="●"/>
            </a:pPr>
            <a:r>
              <a:rPr lang="en-GB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Rohit Kulhari </a:t>
            </a:r>
            <a:endParaRPr sz="17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Number of suicides vs States</a:t>
            </a:r>
            <a:endParaRPr/>
          </a:p>
        </p:txBody>
      </p:sp>
      <p:pic>
        <p:nvPicPr>
          <p:cNvPr id="283" name="Google Shape;2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113" y="1569900"/>
            <a:ext cx="5019675" cy="300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7138" y="1017450"/>
            <a:ext cx="5629275" cy="411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Economic status vs Years Suicide</a:t>
            </a:r>
            <a:endParaRPr/>
          </a:p>
        </p:txBody>
      </p:sp>
      <p:pic>
        <p:nvPicPr>
          <p:cNvPr id="290" name="Google Shape;29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7038" y="1520050"/>
            <a:ext cx="6219825" cy="35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Education group distribution</a:t>
            </a:r>
            <a:endParaRPr/>
          </a:p>
        </p:txBody>
      </p:sp>
      <p:sp>
        <p:nvSpPr>
          <p:cNvPr id="296" name="Google Shape;296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7" name="Google Shape;29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2175" y="1927775"/>
            <a:ext cx="4819650" cy="21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Cause Wise Distribution of suicides</a:t>
            </a:r>
            <a:endParaRPr/>
          </a:p>
        </p:txBody>
      </p:sp>
      <p:sp>
        <p:nvSpPr>
          <p:cNvPr id="303" name="Google Shape;303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4" name="Google Shape;30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4488" y="1307850"/>
            <a:ext cx="4067175" cy="2676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6175" y="0"/>
            <a:ext cx="506174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16" name="Google Shape;3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6375" y="-25950"/>
            <a:ext cx="7085376" cy="51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Times New Roman"/>
                <a:ea typeface="Times New Roman"/>
                <a:cs typeface="Times New Roman"/>
                <a:sym typeface="Times New Roman"/>
              </a:rPr>
              <a:t>Way ahead….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2" name="Google Shape;322;p3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W</a:t>
            </a: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e were only able to analyse data from 2015-2020. We aim to analyse data from previous years too.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Data before 2015 was not organized well so it would lots of manual preprocessing. We aim to pursue this in future so that useful data is available.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3"/>
          <p:cNvSpPr txBox="1"/>
          <p:nvPr>
            <p:ph type="title"/>
          </p:nvPr>
        </p:nvSpPr>
        <p:spPr>
          <a:xfrm>
            <a:off x="3040350" y="2298400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>
                <a:latin typeface="Times New Roman"/>
                <a:ea typeface="Times New Roman"/>
                <a:cs typeface="Times New Roman"/>
                <a:sym typeface="Times New Roman"/>
              </a:rPr>
              <a:t>Thank you!</a:t>
            </a:r>
            <a:endParaRPr sz="4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052550" y="5053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934350" y="1270825"/>
            <a:ext cx="7157100" cy="213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ora Medium"/>
              <a:buChar char="●"/>
            </a:pPr>
            <a:r>
              <a:rPr lang="en-GB" sz="16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  <a:t>Loss of lives due to accident and suicides result in irreparable damages to the families and society at large.</a:t>
            </a:r>
            <a:endParaRPr sz="1600">
              <a:solidFill>
                <a:schemeClr val="lt1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  <a:t>Exhaustive information on accidents and suicide is of utmost importance to carry out any meaningful study and devise appropriateintervention measure.</a:t>
            </a:r>
            <a:endParaRPr sz="1600">
              <a:solidFill>
                <a:schemeClr val="lt1"/>
              </a:solidFill>
              <a:latin typeface="Lora Medium"/>
              <a:ea typeface="Lora Medium"/>
              <a:cs typeface="Lora Medium"/>
              <a:sym typeface="Lora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Lora Medium"/>
              <a:buChar char="●"/>
            </a:pPr>
            <a:r>
              <a:rPr lang="en-GB" sz="1600">
                <a:solidFill>
                  <a:schemeClr val="lt1"/>
                </a:solidFill>
                <a:latin typeface="Lora Medium"/>
                <a:ea typeface="Lora Medium"/>
                <a:cs typeface="Lora Medium"/>
                <a:sym typeface="Lora Medium"/>
              </a:rPr>
              <a:t>In this project we aim to perform analysis on the accidental deaths and suicide data for India.</a:t>
            </a:r>
            <a:endParaRPr sz="1600">
              <a:solidFill>
                <a:schemeClr val="lt1"/>
              </a:solidFill>
              <a:latin typeface="Lora Medium"/>
              <a:ea typeface="Lora Medium"/>
              <a:cs typeface="Lora Medium"/>
              <a:sym typeface="Lora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Times New Roman"/>
                <a:ea typeface="Times New Roman"/>
                <a:cs typeface="Times New Roman"/>
                <a:sym typeface="Times New Roman"/>
              </a:rPr>
              <a:t>Problem Statement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ora Medium"/>
              <a:buChar char="●"/>
            </a:pPr>
            <a:r>
              <a:rPr lang="en-GB" sz="1700">
                <a:latin typeface="Lora Medium"/>
                <a:ea typeface="Lora Medium"/>
                <a:cs typeface="Lora Medium"/>
                <a:sym typeface="Lora Medium"/>
              </a:rPr>
              <a:t>Suicide Data Analysis</a:t>
            </a:r>
            <a:endParaRPr sz="17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○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Cause based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○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Means/Modes based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○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Economic Status based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○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Profession Bases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○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Literacy Groups based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○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Social Status Based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○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Overall Trend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Lora Medium"/>
              <a:buChar char="●"/>
            </a:pPr>
            <a:r>
              <a:rPr lang="en-GB" sz="1700">
                <a:latin typeface="Lora Medium"/>
                <a:ea typeface="Lora Medium"/>
                <a:cs typeface="Lora Medium"/>
                <a:sym typeface="Lora Medium"/>
              </a:rPr>
              <a:t>Accident Data Analysis</a:t>
            </a:r>
            <a:endParaRPr sz="17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○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Overall Trend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8" name="Google Shape;248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ora Medium"/>
              <a:buChar char="●"/>
            </a:pPr>
            <a:r>
              <a:rPr lang="en-GB">
                <a:latin typeface="Lora Medium"/>
                <a:ea typeface="Lora Medium"/>
                <a:cs typeface="Lora Medium"/>
                <a:sym typeface="Lora Medium"/>
              </a:rPr>
              <a:t>Approximately 1.5% of all deaths worldwide are by suicide.  India itself recordedaround 419 suicide deaths daily for the year of 2020. </a:t>
            </a:r>
            <a:endParaRPr>
              <a:latin typeface="Lora Medium"/>
              <a:ea typeface="Lora Medium"/>
              <a:cs typeface="Lora Medium"/>
              <a:sym typeface="Lora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ora Medium"/>
              <a:buChar char="●"/>
            </a:pPr>
            <a:r>
              <a:rPr lang="en-GB">
                <a:latin typeface="Lora Medium"/>
                <a:ea typeface="Lora Medium"/>
                <a:cs typeface="Lora Medium"/>
                <a:sym typeface="Lora Medium"/>
              </a:rPr>
              <a:t>The effects of suicide aretragic and felt long after the individual has taken their own life.</a:t>
            </a:r>
            <a:endParaRPr>
              <a:latin typeface="Lora Medium"/>
              <a:ea typeface="Lora Medium"/>
              <a:cs typeface="Lora Medium"/>
              <a:sym typeface="Lora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ora Medium"/>
              <a:buChar char="●"/>
            </a:pPr>
            <a:r>
              <a:rPr lang="en-GB">
                <a:latin typeface="Lora Medium"/>
                <a:ea typeface="Lora Medium"/>
                <a:cs typeface="Lora Medium"/>
                <a:sym typeface="Lora Medium"/>
              </a:rPr>
              <a:t>Every step that can help towards prevention of precious lives is helpful. </a:t>
            </a:r>
            <a:endParaRPr>
              <a:latin typeface="Lora Medium"/>
              <a:ea typeface="Lora Medium"/>
              <a:cs typeface="Lora Medium"/>
              <a:sym typeface="Lora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ora Medium"/>
              <a:buChar char="●"/>
            </a:pPr>
            <a:r>
              <a:rPr lang="en-GB">
                <a:latin typeface="Lora Medium"/>
                <a:ea typeface="Lora Medium"/>
                <a:cs typeface="Lora Medium"/>
                <a:sym typeface="Lora Medium"/>
              </a:rPr>
              <a:t>Hence we are motivatedto do analysis on suicide data so that we can get more insights on groups orstates regarding on suicide numbers and take appropriate action. </a:t>
            </a:r>
            <a:endParaRPr>
              <a:latin typeface="Lora Medium"/>
              <a:ea typeface="Lora Medium"/>
              <a:cs typeface="Lora Medium"/>
              <a:sym typeface="Lora Medium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Lora Medium"/>
              <a:buChar char="●"/>
            </a:pPr>
            <a:r>
              <a:rPr lang="en-GB">
                <a:latin typeface="Lora Medium"/>
                <a:ea typeface="Lora Medium"/>
                <a:cs typeface="Lora Medium"/>
                <a:sym typeface="Lora Medium"/>
              </a:rPr>
              <a:t>Goal of this is that in future, required authorities can use this analysis to take appropriate decisions to mitigate these problems</a:t>
            </a:r>
            <a:endParaRPr>
              <a:latin typeface="Lora Medium"/>
              <a:ea typeface="Lora Medium"/>
              <a:cs typeface="Lora Medium"/>
              <a:sym typeface="Lora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Times New Roman"/>
                <a:ea typeface="Times New Roman"/>
                <a:cs typeface="Times New Roman"/>
                <a:sym typeface="Times New Roman"/>
              </a:rPr>
              <a:t>Dataset(sources)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3578450" y="1567550"/>
            <a:ext cx="47580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Open Government Data Platform(Data.gov.in)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National Crimes Records Bureua (NCRB)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Times New Roman"/>
                <a:ea typeface="Times New Roman"/>
                <a:cs typeface="Times New Roman"/>
                <a:sym typeface="Times New Roman"/>
              </a:rPr>
              <a:t>Data Cleaning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0" name="Google Shape;260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Processing PDF Files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Cleaning CSV Files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Merging  common CSV files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latin typeface="Times New Roman"/>
                <a:ea typeface="Times New Roman"/>
                <a:cs typeface="Times New Roman"/>
                <a:sym typeface="Times New Roman"/>
              </a:rPr>
              <a:t>Data Analysis</a:t>
            </a:r>
            <a:endParaRPr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6" name="Google Shape;266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Education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Cause Wise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Social Data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Economic Data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Profession Data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Means Adopted Data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Overall Suicide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Lora Medium"/>
              <a:buChar char="●"/>
            </a:pPr>
            <a:r>
              <a:rPr lang="en-GB" sz="1500">
                <a:latin typeface="Lora Medium"/>
                <a:ea typeface="Lora Medium"/>
                <a:cs typeface="Lora Medium"/>
                <a:sym typeface="Lora Medium"/>
              </a:rPr>
              <a:t>Overall Accident Analysis</a:t>
            </a:r>
            <a:endParaRPr sz="1500">
              <a:latin typeface="Lora Medium"/>
              <a:ea typeface="Lora Medium"/>
              <a:cs typeface="Lora Medium"/>
              <a:sym typeface="Lora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4"/>
          <p:cNvSpPr txBox="1"/>
          <p:nvPr>
            <p:ph type="title"/>
          </p:nvPr>
        </p:nvSpPr>
        <p:spPr>
          <a:xfrm>
            <a:off x="3137400" y="2114700"/>
            <a:ext cx="28692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900"/>
              <a:t>Results</a:t>
            </a:r>
            <a:endParaRPr sz="39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Year Wise Suicide</a:t>
            </a:r>
            <a:endParaRPr/>
          </a:p>
        </p:txBody>
      </p:sp>
      <p:pic>
        <p:nvPicPr>
          <p:cNvPr id="277" name="Google Shape;27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113" y="1569900"/>
            <a:ext cx="5019675" cy="3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